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Play" charset="1" panose="00000500000000000000"/>
      <p:regular r:id="rId14"/>
    </p:embeddedFont>
    <p:embeddedFont>
      <p:font typeface="Play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2342" y="3343270"/>
            <a:ext cx="8523317" cy="49774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82342" y="2820203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RangeFacet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77276" y="6385381"/>
            <a:ext cx="6520890" cy="1002862"/>
            <a:chOff x="0" y="0"/>
            <a:chExt cx="1018860" cy="15669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018860" cy="156693"/>
            </a:xfrm>
            <a:custGeom>
              <a:avLst/>
              <a:gdLst/>
              <a:ahLst/>
              <a:cxnLst/>
              <a:rect r="r" b="b" t="t" l="l"/>
              <a:pathLst>
                <a:path h="156693" w="1018860">
                  <a:moveTo>
                    <a:pt x="0" y="0"/>
                  </a:moveTo>
                  <a:lnTo>
                    <a:pt x="1018860" y="0"/>
                  </a:lnTo>
                  <a:lnTo>
                    <a:pt x="1018860" y="156693"/>
                  </a:lnTo>
                  <a:lnTo>
                    <a:pt x="0" y="15669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OpenRefine-3.5.0\main\src\com\google\refine\browsing\facets\RangeFacet.java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4897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55842"/>
            <a:ext cx="8808158" cy="67024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17420" y="5935897"/>
            <a:ext cx="6763162" cy="33224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62025"/>
            <a:ext cx="45995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0217" y="2498692"/>
            <a:ext cx="6357568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เนื่องจาก OpenRefine เป็นซอฟต์แวร์ที่ต้องจัดการกับข้อมูลต่าง ๆที่อาจมีขนาดที่ใหญ่ ซึ่งจำเป็นต้องมีประสิทธิภาพในการทำงานของฟังก์ชันต่าง ๆ ได้ดี ซึ่งจะส่งผลลบโดยตรงต่อประสบการณ์ใช้งานต่อผู้ใช้ หากตัวซอฟแวร์มีการใช้เวลามากในการประมวลผล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1287" y="9975215"/>
            <a:ext cx="675671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</a:t>
            </a:r>
            <a:r>
              <a:rPr lang="en-US" sz="1599">
                <a:solidFill>
                  <a:srgbClr val="000000"/>
                </a:solidFill>
                <a:latin typeface="Play"/>
              </a:rPr>
              <a:t>https://groups.google.com/g/openrefine/c/-loChQe4CNg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752989" y="0"/>
            <a:ext cx="10535011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1331" t="24790" r="20754" b="27672"/>
          <a:stretch>
            <a:fillRect/>
          </a:stretch>
        </p:blipFill>
        <p:spPr>
          <a:xfrm flipH="false" flipV="false" rot="0">
            <a:off x="488246" y="2970174"/>
            <a:ext cx="6669981" cy="364987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488900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Interopability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5779" y="2509527"/>
            <a:ext cx="9409568" cy="63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สามารถขยายด้วยบริการเว็บและข้อมูลภายนอกได้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และจะเก็บข้อมูลของคุณเป็นส่วนตัวบนคอมพิวเตอร์ของคุณเสมอ จนกว่าคุณจะต้องการแบ่งปันหรือทำงานร่วมกัน ข้อมูลส่วนตัวของคุณจะไม่ออกจากคอมพิวเตอร์ของคุณเว้นแต่คุณต้องการ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OpenRefine สามารถใช้งานได้ทั้งบน Windows, Linux และ MacOS เพียงแต่วิธีใช้งานและคำสั่งต่างๆ จะต่างกันไม่มากเท่านั้น 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จะเห็นได้ว่า OpenRefine มีการทำงานร่วมกับคอมพิวเตอร์และผู้ใช้ได้ดี และอำนวยความสะดวกให้กับผู้ใช้และคอมฯ มากขึ้นด้วย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1621" y="7587094"/>
            <a:ext cx="600323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Open Sans Light"/>
              </a:rPr>
              <a:t>หน้าจอหลัก โดยมีการเชื่อมต่อข้อมูล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Open Sans Light"/>
              </a:rPr>
              <a:t>กับ wikidata ซึ่งทำงานร่วมกัน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45603" y="0"/>
            <a:ext cx="11242397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676" t="23060" r="21907" b="12683"/>
          <a:stretch>
            <a:fillRect/>
          </a:stretch>
        </p:blipFill>
        <p:spPr>
          <a:xfrm flipH="false" flipV="false" rot="0">
            <a:off x="599890" y="2824640"/>
            <a:ext cx="5999529" cy="46377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401359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6380" y="2302059"/>
            <a:ext cx="9700844" cy="682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เป็นโปรแกรมที่สามารถโหลดข้อมูล จัดระเบียบ เพิ่ม ลด เปลี่ยน แก้ไขข้อมูลที่ไม่เป็นระเบียบ แปลง format ไฟล์ได้ แม้จะมีขนาดและจำนวนไฟล์ที่มากได้</a:t>
            </a:r>
            <a:r>
              <a:rPr lang="en-US" sz="2799">
                <a:solidFill>
                  <a:srgbClr val="393939"/>
                </a:solidFill>
                <a:latin typeface="Arimo"/>
              </a:rPr>
              <a:t> โดยโปรเจคของ OpenRefine จะเป็นการนำเข้าข้อมูลที่มีอยู่ ทั้งจากไฟล์ในคอมพิวเตอร์ หรือไฟล์ใน server นอกจากนี้ยังสามารถขยายด้วยบริการเว็บและข้อมูลภายนอกได้ด้วย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OpenRefine สามารถใช้งานโดยไม่ต้องเชื่อมต่ออินเตอร์เน็ตในการใช้งาน ยกเว้นตอน import ข้อมูลจาก web browser  โปรแกรมจึงพร้อมใช้งานได้ตลอด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6549" y="7783868"/>
            <a:ext cx="49262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cs typeface="Open Sans Light"/>
              </a:rPr>
              <a:t>ตัวอย่างหน้าจอ ในการจัดข้อมูลที่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import เข้ามาในโปรแกรม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4897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574" r="4007" b="803"/>
          <a:stretch>
            <a:fillRect/>
          </a:stretch>
        </p:blipFill>
        <p:spPr>
          <a:xfrm flipH="false" flipV="false" rot="0">
            <a:off x="2199739" y="3629079"/>
            <a:ext cx="6612974" cy="15144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384586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Testability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8448" y="538480"/>
            <a:ext cx="7180080" cy="912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393939"/>
                </a:solidFill>
                <a:latin typeface="Play"/>
              </a:rPr>
              <a:t>Testability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Arimo"/>
              </a:rPr>
              <a:t>OpenRefine interface ได้รับการทดสอบด้วย Cypress framework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Arimo"/>
              </a:rPr>
              <a:t>การทดสอบจะดำเนินการยืนยันโดยใช้เบราว์เซอร์จริง เช่นเดียวกับที่ผู้ใช้จริงจะใช้ซอฟต์แวร์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Arimo"/>
              </a:rPr>
              <a:t>สามารถเรียกใช้โดย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Arimo"/>
              </a:rPr>
              <a:t> ใช้ Cypress test runner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 </a:t>
            </a:r>
            <a:r>
              <a:rPr lang="en-US" sz="2799">
                <a:solidFill>
                  <a:srgbClr val="393939"/>
                </a:solidFill>
                <a:latin typeface="Arimo"/>
              </a:rPr>
              <a:t>(development mode)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Play"/>
              </a:rPr>
              <a:t> </a:t>
            </a:r>
            <a:r>
              <a:rPr lang="en-US" sz="2799">
                <a:solidFill>
                  <a:srgbClr val="393939"/>
                </a:solidFill>
                <a:cs typeface="Arimo"/>
              </a:rPr>
              <a:t>ใช้ command line (CI/CD mode)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แนวทางการทดสอบ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Play"/>
              </a:rPr>
              <a:t>cy.wait ควรใช้ในสถานการณ์ทางเลือกสุดท้าย ถือเป็นการปฏิบัติที่ไม่ดี แม้บางครั้งไม่มีทางเลือกอื่น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การทดสอบควรแยกออกจากกัน ทางที่ดีควรลองใช้ฟีเจอร์อย่างใดอย่างหนึงในขณะนั้น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การทดสอบควรเริ่มต้นด้วยโครงการใหม่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ชื่อของไฟล์ควรสะท้อนองค์กร OpenRefine UI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29347"/>
            <a:ext cx="744319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การทดสอบทั่วไป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 OpenRefine ทั่วไปเริ่มต้นด้วยรหัสต่อไปนี้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55289"/>
            <a:ext cx="9479644" cy="4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การทดสอบด้วยภาพ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การทดสอบด้วยภาพเป็นวิธีการทดสอบโดยการเปรียบเทียบภาพ   ภาพหน้าจออ้างอิงจะถูกถ่ายในครั้งแรกที่การทดสอบทำงาน และการเรียกใช้ในครั้งต่อๆ ไปจะเปรียบเทียบภาพหน้าจอใหม่กับข้อมูลอ้างอิงที่ระดับพิกเซล</a:t>
            </a:r>
          </a:p>
          <a:p>
            <a:pPr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การทดสอบรูปภาพที่สร้างโดยแบ็กเอนด์ OpenRefine (เช่น แผนภาพกระจาย)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ภาพหน้าจออ้างอิง ถูกเก็บไว้ใน /cypress/snapshots และสามารถถ่ายสแนปชอตสำหรับทั้งหน้าหรือเพียงส่วนเดียวของหน้าก็ได้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6909" y="4407320"/>
            <a:ext cx="8454182" cy="13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  <a:spcBef>
                <a:spcPct val="0"/>
              </a:spcBef>
            </a:pPr>
            <a:r>
              <a:rPr lang="en-US" sz="8512">
                <a:solidFill>
                  <a:srgbClr val="FFFFFF"/>
                </a:solidFill>
                <a:latin typeface="Play Bold"/>
              </a:rPr>
              <a:t>Design Patterns</a:t>
            </a:r>
            <a:r>
              <a:rPr lang="en-US" sz="8512">
                <a:solidFill>
                  <a:srgbClr val="FFFFFF"/>
                </a:solidFill>
                <a:latin typeface="Play Bold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3885" b="0"/>
          <a:stretch>
            <a:fillRect/>
          </a:stretch>
        </p:blipFill>
        <p:spPr>
          <a:xfrm flipH="false" flipV="false" rot="0">
            <a:off x="525917" y="1619191"/>
            <a:ext cx="6598969" cy="33742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361" r="0" b="65600"/>
          <a:stretch>
            <a:fillRect/>
          </a:stretch>
        </p:blipFill>
        <p:spPr>
          <a:xfrm flipH="false" flipV="false" rot="0">
            <a:off x="7290237" y="3590347"/>
            <a:ext cx="5454367" cy="12766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55805"/>
          <a:stretch>
            <a:fillRect/>
          </a:stretch>
        </p:blipFill>
        <p:spPr>
          <a:xfrm flipH="false" flipV="false" rot="0">
            <a:off x="12984990" y="3150648"/>
            <a:ext cx="4803325" cy="20185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290237" y="4993453"/>
            <a:ext cx="5454367" cy="24063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9684" y="5174959"/>
            <a:ext cx="6625202" cy="355052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35577" y="5402013"/>
            <a:ext cx="4913144" cy="1810081"/>
            <a:chOff x="0" y="0"/>
            <a:chExt cx="471813" cy="17382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71813" cy="173823"/>
            </a:xfrm>
            <a:custGeom>
              <a:avLst/>
              <a:gdLst/>
              <a:ahLst/>
              <a:cxnLst/>
              <a:rect r="r" b="b" t="t" l="l"/>
              <a:pathLst>
                <a:path h="173823" w="471813">
                  <a:moveTo>
                    <a:pt x="0" y="0"/>
                  </a:moveTo>
                  <a:lnTo>
                    <a:pt x="471813" y="0"/>
                  </a:lnTo>
                  <a:lnTo>
                    <a:pt x="471813" y="173823"/>
                  </a:lnTo>
                  <a:lnTo>
                    <a:pt x="0" y="17382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818341" y="5174959"/>
            <a:ext cx="4913144" cy="2104102"/>
            <a:chOff x="0" y="0"/>
            <a:chExt cx="471813" cy="20205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71813" cy="202059"/>
            </a:xfrm>
            <a:custGeom>
              <a:avLst/>
              <a:gdLst/>
              <a:ahLst/>
              <a:cxnLst/>
              <a:rect r="r" b="b" t="t" l="l"/>
              <a:pathLst>
                <a:path h="202059" w="471813">
                  <a:moveTo>
                    <a:pt x="0" y="0"/>
                  </a:moveTo>
                  <a:lnTo>
                    <a:pt x="471813" y="0"/>
                  </a:lnTo>
                  <a:lnTo>
                    <a:pt x="471813" y="202059"/>
                  </a:lnTo>
                  <a:lnTo>
                    <a:pt x="0" y="20205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12665" b="18861"/>
          <a:stretch>
            <a:fillRect/>
          </a:stretch>
        </p:blipFill>
        <p:spPr>
          <a:xfrm flipH="false" flipV="false" rot="0">
            <a:off x="12984990" y="5343233"/>
            <a:ext cx="4803325" cy="249820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757770" y="792480"/>
            <a:ext cx="6501530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TemplateMethod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540" y="1085042"/>
            <a:ext cx="33626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Manager.java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431083"/>
            <a:ext cx="64192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OpenRefine-3.5.0\main\src\com\google\refine\ProjectManager.jav</a:t>
            </a:r>
            <a:r>
              <a:rPr lang="en-US" sz="1599">
                <a:solidFill>
                  <a:srgbClr val="393939"/>
                </a:solidFill>
                <a:latin typeface="Play"/>
              </a:rPr>
              <a:t>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4990" y="2460858"/>
            <a:ext cx="33626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FileProject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Manager.java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0237" y="2900557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ManagerStub.java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9727946"/>
            <a:ext cx="791614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OpenRefine-3.5.0\main\tests\server\src\com\google\refine\ProjectManagerStub.java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0003790"/>
            <a:ext cx="713585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OpenRefine-3.5.0\main\src\com\google\refine\io\FileProjectManager.java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327365" y="5343233"/>
            <a:ext cx="4460951" cy="2231039"/>
            <a:chOff x="0" y="0"/>
            <a:chExt cx="483334" cy="24172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83334" cy="241728"/>
            </a:xfrm>
            <a:custGeom>
              <a:avLst/>
              <a:gdLst/>
              <a:ahLst/>
              <a:cxnLst/>
              <a:rect r="r" b="b" t="t" l="l"/>
              <a:pathLst>
                <a:path h="241728" w="483334">
                  <a:moveTo>
                    <a:pt x="0" y="0"/>
                  </a:moveTo>
                  <a:lnTo>
                    <a:pt x="483334" y="0"/>
                  </a:lnTo>
                  <a:lnTo>
                    <a:pt x="483334" y="241728"/>
                  </a:lnTo>
                  <a:lnTo>
                    <a:pt x="0" y="24172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20751" y="391805"/>
            <a:ext cx="9628443" cy="87493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5278" y="3848039"/>
            <a:ext cx="6501530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TemplateMethod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31083"/>
            <a:ext cx="64192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OpenRefine-3.5.0\main\src\com\google\refine\ProjectManager.jav</a:t>
            </a:r>
            <a:r>
              <a:rPr lang="en-US" sz="1599">
                <a:solidFill>
                  <a:srgbClr val="393939"/>
                </a:solidFill>
                <a:latin typeface="Play"/>
              </a:rPr>
              <a:t>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727946"/>
            <a:ext cx="791614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OpenRefine-3.5.0\main\tests\server\src\com\google\refine\ProjectManagerStub.java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003790"/>
            <a:ext cx="713585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OpenRefine-3.5.0\main\src\com\google\refine\io\FileProjectManager.java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438945"/>
            <a:ext cx="8115300" cy="33696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04268" y="3363878"/>
            <a:ext cx="8283066" cy="13748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04268" y="4840939"/>
            <a:ext cx="8283066" cy="45656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363878"/>
            <a:ext cx="8115300" cy="19542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511132" y="971550"/>
            <a:ext cx="3265736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Singleton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74842"/>
            <a:ext cx="50028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SQLiteConnectionManager.java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768205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OpenRefine-3.5.0\extensions\database\src\com\google\refine\extension\database\sqlite\SQLiteConnectionManager.java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0003790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OpenRefine-3.5.0\extensions\database\src\com\google\refine\extension\database\sqlite\SQLiteDatabaseService.java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4268" y="2674842"/>
            <a:ext cx="50028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SQLiteDatabaseService.java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90887" y="4840939"/>
            <a:ext cx="7282136" cy="1631693"/>
            <a:chOff x="0" y="0"/>
            <a:chExt cx="699309" cy="1566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99309" cy="156693"/>
            </a:xfrm>
            <a:custGeom>
              <a:avLst/>
              <a:gdLst/>
              <a:ahLst/>
              <a:cxnLst/>
              <a:rect r="r" b="b" t="t" l="l"/>
              <a:pathLst>
                <a:path h="156693" w="699309">
                  <a:moveTo>
                    <a:pt x="0" y="0"/>
                  </a:moveTo>
                  <a:lnTo>
                    <a:pt x="699309" y="0"/>
                  </a:lnTo>
                  <a:lnTo>
                    <a:pt x="699309" y="156693"/>
                  </a:lnTo>
                  <a:lnTo>
                    <a:pt x="0" y="15669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660131" y="3914259"/>
            <a:ext cx="4177003" cy="300751"/>
            <a:chOff x="0" y="0"/>
            <a:chExt cx="401121" cy="2888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01121" cy="28881"/>
            </a:xfrm>
            <a:custGeom>
              <a:avLst/>
              <a:gdLst/>
              <a:ahLst/>
              <a:cxnLst/>
              <a:rect r="r" b="b" t="t" l="l"/>
              <a:pathLst>
                <a:path h="28881" w="401121">
                  <a:moveTo>
                    <a:pt x="0" y="0"/>
                  </a:moveTo>
                  <a:lnTo>
                    <a:pt x="401121" y="0"/>
                  </a:lnTo>
                  <a:lnTo>
                    <a:pt x="401121" y="28881"/>
                  </a:lnTo>
                  <a:lnTo>
                    <a:pt x="0" y="2888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854565" y="6531651"/>
            <a:ext cx="7189403" cy="2150619"/>
            <a:chOff x="0" y="0"/>
            <a:chExt cx="690404" cy="20652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90404" cy="206526"/>
            </a:xfrm>
            <a:custGeom>
              <a:avLst/>
              <a:gdLst/>
              <a:ahLst/>
              <a:cxnLst/>
              <a:rect r="r" b="b" t="t" l="l"/>
              <a:pathLst>
                <a:path h="206526" w="690404">
                  <a:moveTo>
                    <a:pt x="0" y="0"/>
                  </a:moveTo>
                  <a:lnTo>
                    <a:pt x="690404" y="0"/>
                  </a:lnTo>
                  <a:lnTo>
                    <a:pt x="690404" y="206526"/>
                  </a:lnTo>
                  <a:lnTo>
                    <a:pt x="0" y="20652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1" t="8447" r="53426" b="38829"/>
          <a:stretch>
            <a:fillRect/>
          </a:stretch>
        </p:blipFill>
        <p:spPr>
          <a:xfrm flipH="false" flipV="false" rot="0">
            <a:off x="4157217" y="2335472"/>
            <a:ext cx="9973566" cy="692282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11132" y="971550"/>
            <a:ext cx="3265736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Singleton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768205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OpenRefine-3.5.0\extensions\database\src\com\google\refine\extension\database\sqlite\SQLiteConnectionManager.java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0003790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OpenRefine-3.5.0\extensions\database\src\com\google\refine\extension\database\sqlite\SQLiteDatabaseService.java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04985" y="2002485"/>
            <a:ext cx="5646191" cy="31111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04985" y="5219965"/>
            <a:ext cx="5646191" cy="40383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0508" y="2989874"/>
            <a:ext cx="8914353" cy="62684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706927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OpenRefine-3.5.0\main\src\com\google\refine\browsing\RowVisitor.java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OpenRefine-3.5.0\main\src\com\google\refine\browsing\util\ExpressionNumericValueBinner.java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6824" y="2584109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RowVisitor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4985" y="1488461"/>
            <a:ext cx="50390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93939"/>
                </a:solidFill>
                <a:latin typeface="Play"/>
              </a:rPr>
              <a:t>ExpressionNumericValueBinner</a:t>
            </a:r>
            <a:r>
              <a:rPr lang="en-US" sz="2400">
                <a:solidFill>
                  <a:srgbClr val="393939"/>
                </a:solidFill>
                <a:latin typeface="Play"/>
              </a:rPr>
              <a:t>.java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134734" y="0"/>
            <a:ext cx="7153266" cy="8402063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3" id="3"/>
          <p:cNvSpPr/>
          <p:nvPr/>
        </p:nvSpPr>
        <p:spPr>
          <a:xfrm rot="0">
            <a:off x="0" y="8378250"/>
            <a:ext cx="18288000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43472" y="1348939"/>
            <a:ext cx="5335790" cy="57041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00900" y="9083040"/>
            <a:ext cx="47783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EDEDED"/>
                </a:solidFill>
                <a:latin typeface="Play"/>
              </a:rPr>
              <a:t>Group 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50020"/>
            <a:ext cx="91945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EDEDED"/>
                </a:solidFill>
                <a:latin typeface="Play"/>
              </a:rPr>
              <a:t>SOFTWARE ARCHITECTURE AND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0934" y="3518406"/>
            <a:ext cx="6850074" cy="144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pc="-159" sz="9999">
                <a:solidFill>
                  <a:srgbClr val="EDEDED"/>
                </a:solidFill>
                <a:latin typeface="Play Bold"/>
              </a:rPr>
              <a:t>OpenRefine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62761" y="2577335"/>
            <a:ext cx="6562478" cy="26829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28195"/>
          <a:stretch>
            <a:fillRect/>
          </a:stretch>
        </p:blipFill>
        <p:spPr>
          <a:xfrm flipH="false" flipV="false" rot="0">
            <a:off x="920334" y="5771075"/>
            <a:ext cx="7178229" cy="32355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44918" y="5771075"/>
            <a:ext cx="8922748" cy="32355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947773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OpenRefine-3.5.0\main\src\com\google\refine\browsing\FilteredRows.java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741896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OpenRefine-3.5.0\main\src\com\google\refine\browsing\util\ConjunctiveFilteredRows.java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87580" y="2171570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8324" y="5365310"/>
            <a:ext cx="51281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ConjunctiveFilteredRows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4918" y="5365310"/>
            <a:ext cx="51281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FilteredRecordsAsFilteredRows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OpenRefine-3.5.0\main\src\com\google\refine\browsing\util\FilteredRecordsAsFilteredRows.java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" r="0" b="1584"/>
          <a:stretch>
            <a:fillRect/>
          </a:stretch>
        </p:blipFill>
        <p:spPr>
          <a:xfrm flipH="false" flipV="false" rot="0">
            <a:off x="3958073" y="353805"/>
            <a:ext cx="13819057" cy="81392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71550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7773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OpenRefine-3.5.0\main\src\com\google\refine\browsing\FilteredRows.java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946515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OpenRefine-3.5.0\main\src\com\google\refine\browsing\util\ConjunctiveFilteredRows.java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OpenRefine-3.5.0\main\src\com\google\refine\browsing\util\FilteredRecordsAsFilteredRows.java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74189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OpenRefine-3.5.0\main\src\com\google\refine\browsing\RowVisitor.java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10675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OpenRefine-3.5.0\main\src\com\google\refine\browsing\util\ExpressionNumericValueBinner.java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690841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OpenRefine-3.5.0\main\src\com\google\refine\browsing\facets\RangeFacet.java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39116"/>
            <a:ext cx="7601586" cy="1977707"/>
            <a:chOff x="0" y="0"/>
            <a:chExt cx="10135448" cy="26369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0135448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Team members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46182"/>
              <a:ext cx="1013544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393939"/>
                  </a:solidFill>
                  <a:latin typeface="Play"/>
                </a:rPr>
                <a:t>Group 7 - OpenRefine (v 3.5.0)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25364" y="2010801"/>
            <a:ext cx="8533936" cy="7608768"/>
            <a:chOff x="0" y="0"/>
            <a:chExt cx="11378582" cy="10145025"/>
          </a:xfrm>
        </p:grpSpPr>
        <p:sp>
          <p:nvSpPr>
            <p:cNvPr name="AutoShape 6" id="6"/>
            <p:cNvSpPr/>
            <p:nvPr/>
          </p:nvSpPr>
          <p:spPr>
            <a:xfrm rot="0">
              <a:off x="779694" y="1113759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779694" y="2676318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779694" y="4238878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779694" y="5801437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779694" y="7363996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779694" y="8926556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779694" y="1514934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62010243  ณพวัฒน์ คำยอด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79694" y="3077494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62010309  ตาณ ชัยวงศ์ศรีอรุณ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79694" y="4640053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62010355  ธนพล คำเพราะ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390649"/>
              <a:ext cx="11378582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79694" y="-47625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62010052  กันต์ มากทรัพย์สิน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79694" y="6202612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62010404  ธรรมนูญ กิจเลิศไพโรจน์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79694" y="7765172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62010462 นภาพร ตั้งใจ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224484" cy="2136659"/>
            <a:chOff x="0" y="0"/>
            <a:chExt cx="12299312" cy="28488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2299312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66465"/>
              <a:ext cx="1229931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393939"/>
                  </a:solidFill>
                  <a:cs typeface="Play"/>
                </a:rPr>
                <a:t>หัวข้อที่จะนำเสนอ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62841" y="4033635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What is OpenRefine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5916" y="4194290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01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5102484" y="4379710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962841" y="5415286"/>
            <a:ext cx="6189243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5916" y="5575941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02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102484" y="5761361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962841" y="6831953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Quality Attribute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5916" y="6992608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03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5102484" y="7178028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962841" y="8217217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Design Pattern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8747" y="8377872"/>
            <a:ext cx="338882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04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5102484" y="8563292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787554" y="-1342600"/>
            <a:ext cx="5335801" cy="61653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05795" y="6740632"/>
            <a:ext cx="5949660" cy="687460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2879255"/>
            <a:ext cx="16463742" cy="2833338"/>
            <a:chOff x="0" y="0"/>
            <a:chExt cx="21951656" cy="37777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21951656" cy="1471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7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78946"/>
              <a:ext cx="21951656" cy="598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57167" y="4451328"/>
            <a:ext cx="9573667" cy="129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5"/>
              </a:lnSpc>
              <a:spcBef>
                <a:spcPct val="0"/>
              </a:spcBef>
            </a:pPr>
            <a:r>
              <a:rPr lang="en-US" sz="7996">
                <a:solidFill>
                  <a:srgbClr val="EDEDED"/>
                </a:solidFill>
                <a:latin typeface="Play Bold"/>
              </a:rPr>
              <a:t>OpenRefine</a:t>
            </a:r>
            <a:r>
              <a:rPr lang="en-US" sz="7996">
                <a:solidFill>
                  <a:srgbClr val="EDEDED"/>
                </a:solidFill>
                <a:latin typeface="Play"/>
              </a:rPr>
              <a:t> คืออะไร 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55663" y="537445"/>
            <a:ext cx="3003637" cy="29927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81461" y="5864319"/>
            <a:ext cx="4977839" cy="339398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OpenRefine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81755"/>
            <a:ext cx="1161661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คือโปรแกรม ( open-source ) ที่ใช้สำหรับจัดการข้อมูล , ทำความสะอาดข้อมูล , เปลี่ยนแปลงข้อมูลจากรูปแบบหนึ่งเป็นอีกรูปแบบหนึ่ง ซึ่งเรียกโดยทั่วไปว่า Data wrangling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ตัวโปรแกรมมีลักษณะคล้ายกับแอพลิเคชัน spreadsheet และสามารถจัดการกับรูปแบบไฟล์ spreadsheet เช่น csv ได้ แต่จะมีลักษณะเหมือนฐานข้อมูลมากกว่า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393939"/>
                </a:solidFill>
                <a:cs typeface="Play"/>
              </a:rPr>
              <a:t>ก่อนหน้านี้ได้รับการพัฒนาโดย Google ( ภายใต้ชื่อ Google Refine 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003790"/>
            <a:ext cx="214872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https://openrefine.org/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01023" y="4358781"/>
            <a:ext cx="6685955" cy="14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9"/>
              </a:lnSpc>
              <a:spcBef>
                <a:spcPct val="0"/>
              </a:spcBef>
            </a:pPr>
            <a:r>
              <a:rPr lang="en-US" sz="9030">
                <a:solidFill>
                  <a:srgbClr val="FFFFFF"/>
                </a:solidFill>
                <a:latin typeface="Play Bold"/>
              </a:rPr>
              <a:t>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34375" y="1028700"/>
            <a:ext cx="6179423" cy="37076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Architecture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05494"/>
            <a:ext cx="1623060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Client - Server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202" y="5189505"/>
            <a:ext cx="1493959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เป็น Web application แต่ได้รับการออกแบบให้ทำงานบนเครื่อง โดยฝั่ง Server นั้น จะเป็นตัวจัดการสถานะของข้อมูล เช่น เก็บประวัติการเลิกทำ/ทำซ้ำ ( undo/redo ), กระบวนการที่ใช้เวลาทำงานนาน เป็นต้น ในขณะที่ฝั่ง Client จะเป็นตัวจัดการสถานะของส่วนที่เชื่อมต่อกับผู้ใช้ ( User Interface ) เช่น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การเลือกข้อมูล การแบ่งหน้า เป็นต้น และยังมีการเรียก ajax ( GET, POST ) เพราะเกิดการเปลี่ยนแปลงกับข้อมูลและมีการดึงข้อมูลและสถานะที่เกี่ยวข้องกับข้อมูลจากฝั่ง Server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003790"/>
            <a:ext cx="55728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https://docs.openrefine.org/technical-reference/architecture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Architecture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991280"/>
            <a:ext cx="622091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Pros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96863"/>
            <a:ext cx="622091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Cons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202" y="3654871"/>
            <a:ext cx="1493959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Architecture ดังกล่าว สามารถช่วยแยกการทำงานต่างๆออกจากกันได้ดี ( เช่น ข้อมูลกับ UI ) และยังมีการใช้เทคโนโลยีของ web ที่มีการใช้ทั่วไป ( เช่น HTML, CSS, JavaScript ) สำหรับการนำ features ของ UI มาใช้งาน และการใช้งานฝั่ง Server สามารถเรียกใช้ด้วยซอฟแวร์ third-party ได้โดยผ่าน GET, POST Operation ที่เป็นมาตรฐาน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4202" y="7093917"/>
            <a:ext cx="1493959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ข้อเสียของสถาปัตยกรรม แบบ client-server คือ หากเซิร์ฟเวอร์หลักหยุดทำงาน สถาปัตยกรรมทั้งหมดจะหยุดชะงัก รวมถึงการดำเนินการมีค่าใช้จ่ายสูงเนื่องจากต้นทุนของเครื่องมือฮาร์ดแวร์และซอฟต์แวร์จำนวนมาก และหากมีผู้ใช้จำนวนมากเกินไปในเวลาเดียวกันอาจทำให้เกิดปัญหา traffic congestion ได้ง่าย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0003790"/>
            <a:ext cx="55728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https://docs.openrefine.org/technical-reference/architecture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9869" y="4407320"/>
            <a:ext cx="9428262" cy="13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  <a:spcBef>
                <a:spcPct val="0"/>
              </a:spcBef>
            </a:pPr>
            <a:r>
              <a:rPr lang="en-US" sz="8512">
                <a:solidFill>
                  <a:srgbClr val="FFFFFF"/>
                </a:solidFill>
                <a:latin typeface="Play Bold"/>
              </a:rPr>
              <a:t>Quality Attributes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DAE7IbW6F4M</dc:identifier>
  <dcterms:modified xsi:type="dcterms:W3CDTF">2011-08-01T06:04:30Z</dcterms:modified>
  <cp:revision>1</cp:revision>
  <dc:title>Soft Arch - assignment</dc:title>
</cp:coreProperties>
</file>